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" descr="\\DROBO-FS\QuickDrops\JB\PPTX NG\Droplets\LightingOverlay.png"/>
          <p:cNvPicPr preferRelativeResize="0"/>
          <p:nvPr/>
        </p:nvPicPr>
        <p:blipFill rotWithShape="1">
          <a:blip r:embed="rId2">
            <a:alphaModFix amt="30000"/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Google Shape;54;p2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</p:grpSpPr>
        <p:sp>
          <p:nvSpPr>
            <p:cNvPr id="55" name="Google Shape;55;p2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1" name="Google Shape;61;p2"/>
            <p:cNvSpPr/>
            <p:nvPr/>
          </p:nvSpPr>
          <p:spPr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l" t="t" r="r" b="b"/>
              <a:pathLst>
                <a:path w="237" h="1135" extrusionOk="0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2" name="Google Shape;62;p2"/>
            <p:cNvSpPr/>
            <p:nvPr/>
          </p:nvSpPr>
          <p:spPr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4" name="Google Shape;64;p2"/>
            <p:cNvSpPr/>
            <p:nvPr/>
          </p:nvSpPr>
          <p:spPr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5" name="Google Shape;65;p2"/>
            <p:cNvSpPr/>
            <p:nvPr/>
          </p:nvSpPr>
          <p:spPr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l" t="t" r="r" b="b"/>
              <a:pathLst>
                <a:path w="264" h="329" extrusionOk="0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8" name="Google Shape;68;p2"/>
            <p:cNvSpPr/>
            <p:nvPr/>
          </p:nvSpPr>
          <p:spPr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0" name="Google Shape;70;p2"/>
            <p:cNvSpPr/>
            <p:nvPr/>
          </p:nvSpPr>
          <p:spPr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l" t="t" r="r" b="b"/>
              <a:pathLst>
                <a:path w="213" h="766" extrusionOk="0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3" name="Google Shape;73;p2"/>
            <p:cNvSpPr/>
            <p:nvPr/>
          </p:nvSpPr>
          <p:spPr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l" t="t" r="r" b="b"/>
              <a:pathLst>
                <a:path w="84" h="168" extrusionOk="0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6" name="Google Shape;76;p2"/>
            <p:cNvSpPr/>
            <p:nvPr/>
          </p:nvSpPr>
          <p:spPr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l" t="t" r="r" b="b"/>
              <a:pathLst>
                <a:path w="84" h="170" extrusionOk="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8" name="Google Shape;78;p2"/>
            <p:cNvSpPr/>
            <p:nvPr/>
          </p:nvSpPr>
          <p:spPr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l" t="t" r="r" b="b"/>
              <a:pathLst>
                <a:path w="195" h="982" extrusionOk="0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0" name="Google Shape;80;p2"/>
            <p:cNvSpPr/>
            <p:nvPr/>
          </p:nvSpPr>
          <p:spPr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l" t="t" r="r" b="b"/>
              <a:pathLst>
                <a:path w="192" h="1120" extrusionOk="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2" name="Google Shape;82;p2"/>
            <p:cNvSpPr/>
            <p:nvPr/>
          </p:nvSpPr>
          <p:spPr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l" t="t" r="r" b="b"/>
              <a:pathLst>
                <a:path w="120" h="291" extrusionOk="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6" name="Google Shape;86;p2"/>
            <p:cNvSpPr/>
            <p:nvPr/>
          </p:nvSpPr>
          <p:spPr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l" t="t" r="r" b="b"/>
              <a:pathLst>
                <a:path w="135" h="476" extrusionOk="0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7" name="Google Shape;87;p2"/>
            <p:cNvSpPr/>
            <p:nvPr/>
          </p:nvSpPr>
          <p:spPr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l" t="t" r="r" b="b"/>
              <a:pathLst>
                <a:path w="402" h="2536" extrusionOk="0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9" name="Google Shape;89;p2"/>
            <p:cNvSpPr/>
            <p:nvPr/>
          </p:nvSpPr>
          <p:spPr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0" name="Google Shape;90;p2"/>
            <p:cNvSpPr/>
            <p:nvPr/>
          </p:nvSpPr>
          <p:spPr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l" t="t" r="r" b="b"/>
              <a:pathLst>
                <a:path w="90" h="299" extrusionOk="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2" name="Google Shape;92;p2"/>
            <p:cNvSpPr/>
            <p:nvPr/>
          </p:nvSpPr>
          <p:spPr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l" t="t" r="r" b="b"/>
              <a:pathLst>
                <a:path w="72" h="285" extrusionOk="0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4" name="Google Shape;94;p2"/>
            <p:cNvSpPr/>
            <p:nvPr/>
          </p:nvSpPr>
          <p:spPr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228725" y="4662488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l" t="t" r="r" b="b"/>
              <a:pathLst>
                <a:path w="234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7" name="Google Shape;97;p2"/>
            <p:cNvSpPr/>
            <p:nvPr/>
          </p:nvSpPr>
          <p:spPr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l" t="t" r="r" b="b"/>
              <a:pathLst>
                <a:path w="219" h="1802" extrusionOk="0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9" name="Google Shape;99;p2"/>
            <p:cNvSpPr/>
            <p:nvPr/>
          </p:nvSpPr>
          <p:spPr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2" name="Google Shape;102;p2"/>
            <p:cNvSpPr/>
            <p:nvPr/>
          </p:nvSpPr>
          <p:spPr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3" name="Google Shape;103;p2"/>
            <p:cNvSpPr/>
            <p:nvPr/>
          </p:nvSpPr>
          <p:spPr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l" t="t" r="r" b="b"/>
              <a:pathLst>
                <a:path w="264" h="332" extrusionOk="0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6" name="Google Shape;106;p2"/>
            <p:cNvSpPr/>
            <p:nvPr/>
          </p:nvSpPr>
          <p:spPr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l" t="t" r="r" b="b"/>
              <a:pathLst>
                <a:path w="147" h="3215" extrusionOk="0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8" name="Google Shape;108;p2"/>
            <p:cNvSpPr/>
            <p:nvPr/>
          </p:nvSpPr>
          <p:spPr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2"/>
          <p:cNvSpPr txBox="1"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"/>
          <p:cNvSpPr txBox="1"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000" cap="none">
                <a:solidFill>
                  <a:schemeClr val="lt2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9pPr>
          </a:lstStyle>
          <a:p>
            <a:endParaRPr/>
          </a:p>
        </p:txBody>
      </p:sp>
      <p:sp>
        <p:nvSpPr>
          <p:cNvPr id="111" name="Google Shape;111;p2"/>
          <p:cNvSpPr txBox="1">
            <a:spLocks noGrp="1"/>
          </p:cNvSpPr>
          <p:nvPr>
            <p:ph type="dt" idx="10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"/>
          <p:cNvSpPr txBox="1">
            <a:spLocks noGrp="1"/>
          </p:cNvSpPr>
          <p:nvPr>
            <p:ph type="ftr" idx="11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"/>
          <p:cNvSpPr txBox="1">
            <a:spLocks noGrp="1"/>
          </p:cNvSpPr>
          <p:nvPr>
            <p:ph type="sldNum" idx="12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1"/>
          <p:cNvSpPr>
            <a:spLocks noGrp="1"/>
          </p:cNvSpPr>
          <p:nvPr>
            <p:ph type="pic" idx="2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67" name="Google Shape;167;p11"/>
          <p:cNvSpPr txBox="1">
            <a:spLocks noGrp="1"/>
          </p:cNvSpPr>
          <p:nvPr>
            <p:ph type="body" idx="1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68" name="Google Shape;168;p11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1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1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panorámica con descripción">
  <p:cSld name="Imagen panorámica con descripción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"/>
          <p:cNvSpPr txBox="1"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2"/>
          <p:cNvSpPr>
            <a:spLocks noGrp="1"/>
          </p:cNvSpPr>
          <p:nvPr>
            <p:ph type="pic" idx="2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74" name="Google Shape;174;p12"/>
          <p:cNvSpPr txBox="1">
            <a:spLocks noGrp="1"/>
          </p:cNvSpPr>
          <p:nvPr>
            <p:ph type="body" idx="1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75" name="Google Shape;175;p12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2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2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escripción">
  <p:cSld name="Título y descripción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"/>
          <p:cNvSpPr txBox="1"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body" idx="1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 con descripción">
  <p:cSld name="Cita con descripción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"/>
          <p:cNvSpPr txBox="1"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4"/>
          <p:cNvSpPr txBox="1">
            <a:spLocks noGrp="1"/>
          </p:cNvSpPr>
          <p:nvPr>
            <p:ph type="body" idx="1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87" name="Google Shape;187;p14"/>
          <p:cNvSpPr txBox="1">
            <a:spLocks noGrp="1"/>
          </p:cNvSpPr>
          <p:nvPr>
            <p:ph type="body" idx="2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88" name="Google Shape;188;p14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4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4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sp>
        <p:nvSpPr>
          <p:cNvPr id="191" name="Google Shape;191;p14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lang="es-CO" sz="8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92" name="Google Shape;192;p14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lang="es-CO" sz="8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a 3">
  <p:cSld name="Columna 3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5"/>
          <p:cNvSpPr txBox="1"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body" idx="2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197" name="Google Shape;197;p15"/>
          <p:cNvSpPr txBox="1">
            <a:spLocks noGrp="1"/>
          </p:cNvSpPr>
          <p:nvPr>
            <p:ph type="body" idx="3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98" name="Google Shape;198;p15"/>
          <p:cNvSpPr txBox="1">
            <a:spLocks noGrp="1"/>
          </p:cNvSpPr>
          <p:nvPr>
            <p:ph type="body" idx="4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199" name="Google Shape;199;p15"/>
          <p:cNvSpPr txBox="1">
            <a:spLocks noGrp="1"/>
          </p:cNvSpPr>
          <p:nvPr>
            <p:ph type="body" idx="5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00" name="Google Shape;200;p15"/>
          <p:cNvSpPr txBox="1">
            <a:spLocks noGrp="1"/>
          </p:cNvSpPr>
          <p:nvPr>
            <p:ph type="body" idx="6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01" name="Google Shape;201;p15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5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5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a de imagen 3">
  <p:cSld name="Columna de imagen 3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"/>
          <p:cNvSpPr txBox="1"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6"/>
          <p:cNvSpPr txBox="1"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07" name="Google Shape;207;p16"/>
          <p:cNvSpPr>
            <a:spLocks noGrp="1"/>
          </p:cNvSpPr>
          <p:nvPr>
            <p:ph type="pic" idx="2"/>
          </p:nvPr>
        </p:nvSpPr>
        <p:spPr>
          <a:xfrm>
            <a:off x="1141413" y="2666998"/>
            <a:ext cx="3195240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08" name="Google Shape;208;p16"/>
          <p:cNvSpPr txBox="1">
            <a:spLocks noGrp="1"/>
          </p:cNvSpPr>
          <p:nvPr>
            <p:ph type="body" idx="3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09" name="Google Shape;209;p16"/>
          <p:cNvSpPr txBox="1">
            <a:spLocks noGrp="1"/>
          </p:cNvSpPr>
          <p:nvPr>
            <p:ph type="body" idx="4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10" name="Google Shape;210;p16"/>
          <p:cNvSpPr>
            <a:spLocks noGrp="1"/>
          </p:cNvSpPr>
          <p:nvPr>
            <p:ph type="pic" idx="5"/>
          </p:nvPr>
        </p:nvSpPr>
        <p:spPr>
          <a:xfrm>
            <a:off x="4489053" y="2666998"/>
            <a:ext cx="3198940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11" name="Google Shape;211;p16"/>
          <p:cNvSpPr txBox="1">
            <a:spLocks noGrp="1"/>
          </p:cNvSpPr>
          <p:nvPr>
            <p:ph type="body" idx="6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12" name="Google Shape;212;p16"/>
          <p:cNvSpPr txBox="1">
            <a:spLocks noGrp="1"/>
          </p:cNvSpPr>
          <p:nvPr>
            <p:ph type="body" idx="7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13" name="Google Shape;213;p16"/>
          <p:cNvSpPr>
            <a:spLocks noGrp="1"/>
          </p:cNvSpPr>
          <p:nvPr>
            <p:ph type="pic" idx="8"/>
          </p:nvPr>
        </p:nvSpPr>
        <p:spPr>
          <a:xfrm>
            <a:off x="7852442" y="2666998"/>
            <a:ext cx="3194969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14" name="Google Shape;214;p16"/>
          <p:cNvSpPr txBox="1">
            <a:spLocks noGrp="1"/>
          </p:cNvSpPr>
          <p:nvPr>
            <p:ph type="body" idx="9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15" name="Google Shape;215;p16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6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6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7"/>
          <p:cNvSpPr txBox="1">
            <a:spLocks noGrp="1"/>
          </p:cNvSpPr>
          <p:nvPr>
            <p:ph type="body" idx="1"/>
          </p:nvPr>
        </p:nvSpPr>
        <p:spPr>
          <a:xfrm rot="5400000">
            <a:off x="4323555" y="-932655"/>
            <a:ext cx="3541714" cy="990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17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7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7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 txBox="1">
            <a:spLocks noGrp="1"/>
          </p:cNvSpPr>
          <p:nvPr>
            <p:ph type="title"/>
          </p:nvPr>
        </p:nvSpPr>
        <p:spPr>
          <a:xfrm rot="5400000">
            <a:off x="7454105" y="2197894"/>
            <a:ext cx="5181601" cy="200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8"/>
          <p:cNvSpPr txBox="1">
            <a:spLocks noGrp="1"/>
          </p:cNvSpPr>
          <p:nvPr>
            <p:ph type="body" idx="1"/>
          </p:nvPr>
        </p:nvSpPr>
        <p:spPr>
          <a:xfrm rot="5400000">
            <a:off x="2424904" y="-673895"/>
            <a:ext cx="5181601" cy="774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18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8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8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3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jeta de nombre">
  <p:cSld name="Tarjeta de nombr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"/>
          <p:cNvSpPr txBox="1">
            <a:spLocks noGrp="1"/>
          </p:cNvSpPr>
          <p:nvPr>
            <p:ph type="body" idx="1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23" name="Google Shape;123;p4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4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6"/>
          <p:cNvSpPr txBox="1">
            <a:spLocks noGrp="1"/>
          </p:cNvSpPr>
          <p:nvPr>
            <p:ph type="body" idx="1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6"/>
          <p:cNvSpPr txBox="1">
            <a:spLocks noGrp="1"/>
          </p:cNvSpPr>
          <p:nvPr>
            <p:ph type="body" idx="2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6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6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6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7"/>
          <p:cNvSpPr txBox="1"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42" name="Google Shape;142;p7"/>
          <p:cNvSpPr txBox="1">
            <a:spLocks noGrp="1"/>
          </p:cNvSpPr>
          <p:nvPr>
            <p:ph type="body" idx="2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3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44" name="Google Shape;144;p7"/>
          <p:cNvSpPr txBox="1">
            <a:spLocks noGrp="1"/>
          </p:cNvSpPr>
          <p:nvPr>
            <p:ph type="body" idx="4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7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7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7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8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8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8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9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9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"/>
          <p:cNvSpPr txBox="1"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0"/>
          <p:cNvSpPr txBox="1">
            <a:spLocks noGrp="1"/>
          </p:cNvSpPr>
          <p:nvPr>
            <p:ph type="body" idx="1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10"/>
          <p:cNvSpPr txBox="1">
            <a:spLocks noGrp="1"/>
          </p:cNvSpPr>
          <p:nvPr>
            <p:ph type="body" idx="2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61" name="Google Shape;161;p10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0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0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\\DROBO-FS\QuickDrops\JB\PPTX NG\Droplets\LightingOverlay.png"/>
          <p:cNvPicPr preferRelativeResize="0"/>
          <p:nvPr/>
        </p:nvPicPr>
        <p:blipFill rotWithShape="1">
          <a:blip r:embed="rId20">
            <a:alphaModFix amt="30000"/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7;p1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8" name="Google Shape;8;p1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114300" y="4763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41" extrusionOk="0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3" name="Google Shape;13;p1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901" extrusionOk="0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5" name="Google Shape;15;p1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 extrusionOk="0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6" name="Google Shape;16;p1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1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332" extrusionOk="0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9" name="Google Shape;19;p1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34" h="31" extrusionOk="0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0" name="Google Shape;20;p1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21" name="Google Shape;21;p1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80" extrusionOk="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2" name="Google Shape;22;p1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l" t="t" r="r" b="b"/>
                <a:pathLst>
                  <a:path w="93" h="303" extrusionOk="0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3" name="Google Shape;23;p1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90" h="300" extrusionOk="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4" name="Google Shape;24;p1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1"/>
              <p:cNvSpPr/>
              <p:nvPr/>
            </p:nvSpPr>
            <p:spPr>
              <a:xfrm>
                <a:off x="133350" y="4662488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1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35" extrusionOk="0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" name="Google Shape;27;p1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1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766" extrusionOk="0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9" name="Google Shape;29;p1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1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898" extrusionOk="0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1" name="Google Shape;31;p1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 extrusionOk="0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2" name="Google Shape;32;p1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1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1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6" extrusionOk="0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5" name="Google Shape;35;p1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33" h="31" extrusionOk="0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1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</p:grpSpPr>
          <p:sp>
            <p:nvSpPr>
              <p:cNvPr id="37" name="Google Shape;37;p1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3" extrusionOk="0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8" name="Google Shape;38;p1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2" extrusionOk="0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1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1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l" t="t" r="r" b="b"/>
                <a:pathLst>
                  <a:path w="188" h="727" extrusionOk="0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1" name="Google Shape;41;p1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 extrusionOk="0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1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l" t="t" r="r" b="b"/>
                <a:pathLst>
                  <a:path w="192" h="973" extrusionOk="0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3" name="Google Shape;43;p1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1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135" extrusionOk="0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5" name="Google Shape;45;p1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1"/>
              <p:cNvSpPr/>
              <p:nvPr/>
            </p:nvSpPr>
            <p:spPr>
              <a:xfrm>
                <a:off x="11939587" y="6596063"/>
                <a:ext cx="23813" cy="252413"/>
              </a:xfrm>
              <a:prstGeom prst="rect">
                <a:avLst/>
              </a:pr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" name="Google Shape;47;p1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1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49" name="Google Shape;49;p1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0" name="Google Shape;50;p1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1" name="Google Shape;51;p1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"/>
          <p:cNvSpPr txBox="1"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wentieth Century"/>
              <a:buNone/>
            </a:pPr>
            <a:r>
              <a:rPr lang="es-CO" sz="5400" b="1" dirty="0"/>
              <a:t>ENCUESTA LECTURA DIGITAL</a:t>
            </a:r>
            <a:endParaRPr sz="5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8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s-ES" dirty="0"/>
              <a:t>¿Usted practica la lectura digital? </a:t>
            </a:r>
          </a:p>
        </p:txBody>
      </p:sp>
      <p:pic>
        <p:nvPicPr>
          <p:cNvPr id="289" name="Google Shape;28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413" y="2249488"/>
            <a:ext cx="9906000" cy="3541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9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s-ES" dirty="0" smtClean="0"/>
              <a:t>¿Qué </a:t>
            </a:r>
            <a:r>
              <a:rPr lang="es-ES" dirty="0"/>
              <a:t>tipo de lectura prefiere; la tradicional o la </a:t>
            </a:r>
            <a:r>
              <a:rPr lang="es-ES" dirty="0" smtClean="0"/>
              <a:t>digital?</a:t>
            </a:r>
            <a:endParaRPr lang="es-ES" dirty="0"/>
          </a:p>
        </p:txBody>
      </p:sp>
      <p:pic>
        <p:nvPicPr>
          <p:cNvPr id="295" name="Google Shape;29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413" y="2249488"/>
            <a:ext cx="9906000" cy="3541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0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s-ES" dirty="0"/>
              <a:t>¿Cuál es el título del último libro que leyó?, </a:t>
            </a:r>
          </a:p>
        </p:txBody>
      </p:sp>
      <p:sp>
        <p:nvSpPr>
          <p:cNvPr id="301" name="Google Shape;301;p30"/>
          <p:cNvSpPr txBox="1">
            <a:spLocks noGrp="1"/>
          </p:cNvSpPr>
          <p:nvPr>
            <p:ph type="body" idx="1"/>
          </p:nvPr>
        </p:nvSpPr>
        <p:spPr>
          <a:xfrm>
            <a:off x="775855" y="2318760"/>
            <a:ext cx="1095042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r>
              <a:rPr lang="es-CO" sz="2800" b="1" dirty="0"/>
              <a:t>TITULOS LEIDOS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s-CO" dirty="0"/>
              <a:t>- I </a:t>
            </a:r>
            <a:r>
              <a:rPr lang="es-CO" dirty="0" err="1"/>
              <a:t>Love</a:t>
            </a:r>
            <a:r>
              <a:rPr lang="es-CO" dirty="0"/>
              <a:t>                          -Como actuar con la hemofilia   -La chica del tren             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s-CO" dirty="0"/>
              <a:t>- Ética para amador       -Memorias de un </a:t>
            </a:r>
            <a:r>
              <a:rPr lang="es-CO" dirty="0" err="1"/>
              <a:t>hijueputa</a:t>
            </a:r>
            <a:r>
              <a:rPr lang="es-CO" dirty="0"/>
              <a:t>        -Los cuatro acuerdos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s-CO" dirty="0"/>
              <a:t>- Ley de masacre            -</a:t>
            </a:r>
            <a:r>
              <a:rPr lang="es-CO" sz="2000" dirty="0"/>
              <a:t>La insoportable levedad del ser        -Una carta a García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s-CO" dirty="0"/>
              <a:t>- Creer                          -</a:t>
            </a:r>
            <a:r>
              <a:rPr lang="es-CO" sz="2200" dirty="0"/>
              <a:t>Tres cosas que hacen padres exitosos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s-CO" dirty="0"/>
              <a:t>Padre rico padre pobre  - Mi historia Michelle Obama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1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s-ES" dirty="0"/>
              <a:t>¿Hace cuánto tiempo lo leyó?</a:t>
            </a:r>
          </a:p>
        </p:txBody>
      </p:sp>
      <p:pic>
        <p:nvPicPr>
          <p:cNvPr id="307" name="Google Shape;30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413" y="2249488"/>
            <a:ext cx="9906000" cy="3541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2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2800"/>
            </a:pPr>
            <a:r>
              <a:rPr lang="es-ES" dirty="0"/>
              <a:t>El libro era impreso o digital. </a:t>
            </a:r>
            <a:endParaRPr sz="2800" b="1" dirty="0"/>
          </a:p>
        </p:txBody>
      </p:sp>
      <p:pic>
        <p:nvPicPr>
          <p:cNvPr id="313" name="Google Shape;31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413" y="2249488"/>
            <a:ext cx="9906000" cy="3541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s-CO" b="1"/>
              <a:t>OBJETIVO GENERAL</a:t>
            </a:r>
            <a:endParaRPr b="1"/>
          </a:p>
        </p:txBody>
      </p:sp>
      <p:sp>
        <p:nvSpPr>
          <p:cNvPr id="241" name="Google Shape;241;p20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s-CO" dirty="0"/>
              <a:t>Medir el grado de </a:t>
            </a:r>
            <a:r>
              <a:rPr lang="es-CO" dirty="0" smtClean="0"/>
              <a:t>uso</a:t>
            </a:r>
            <a:r>
              <a:rPr lang="es-CO" dirty="0" smtClean="0"/>
              <a:t> </a:t>
            </a:r>
            <a:r>
              <a:rPr lang="es-CO" dirty="0"/>
              <a:t>de la lectura digital en las edades entre 28 y 40 años, a fin de detectar aspectos como las preferencias entre los tipos de lectura, las herramientas </a:t>
            </a:r>
            <a:r>
              <a:rPr lang="es-CO" dirty="0" smtClean="0"/>
              <a:t>más </a:t>
            </a:r>
            <a:r>
              <a:rPr lang="es-CO" dirty="0"/>
              <a:t>frecuentes al leer, la frecuencia de lectura de libros y las razones por las que practicamos la lectura.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s-CO" b="1"/>
              <a:t>METODOLOGÍA DE LA INVESTIGACIÓN</a:t>
            </a:r>
            <a:endParaRPr b="1"/>
          </a:p>
        </p:txBody>
      </p:sp>
      <p:sp>
        <p:nvSpPr>
          <p:cNvPr id="247" name="Google Shape;247;p21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s-CO" dirty="0"/>
              <a:t>Se </a:t>
            </a:r>
            <a:r>
              <a:rPr lang="es-CO" dirty="0" smtClean="0"/>
              <a:t>diseñó </a:t>
            </a:r>
            <a:r>
              <a:rPr lang="es-CO" dirty="0"/>
              <a:t>una </a:t>
            </a:r>
            <a:r>
              <a:rPr lang="es-CO" dirty="0" smtClean="0"/>
              <a:t>encuesta, la cual  </a:t>
            </a:r>
            <a:r>
              <a:rPr lang="es-CO" dirty="0"/>
              <a:t>se </a:t>
            </a:r>
            <a:r>
              <a:rPr lang="es-CO" dirty="0" smtClean="0"/>
              <a:t>suministró </a:t>
            </a:r>
            <a:r>
              <a:rPr lang="es-CO" dirty="0"/>
              <a:t>a personas entre 28 y 40 años, quienes la contestaron </a:t>
            </a:r>
            <a:r>
              <a:rPr lang="es-CO" dirty="0" smtClean="0"/>
              <a:t>mediante </a:t>
            </a:r>
            <a:r>
              <a:rPr lang="es-CO" dirty="0"/>
              <a:t>grabación de audio.</a:t>
            </a:r>
            <a:endParaRPr dirty="0"/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s-CO" dirty="0"/>
              <a:t>Las personas fueron encuestadas en sus diferentes sitios de trabajo, se resalta que son personas que se desempeñan en diferentes áreas disciplinares.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s-CO" b="1"/>
              <a:t>DETERMINACIÓN DEL TAMAÑO DE LA MUESTRA</a:t>
            </a:r>
            <a:endParaRPr b="1"/>
          </a:p>
        </p:txBody>
      </p:sp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s-CO" sz="3200"/>
              <a:t>Se determinó libremente, tomando en cuenta la capacidad de encuestas que pudiera efectuar cada uno de los tres encuestadores.</a:t>
            </a:r>
            <a:endParaRPr sz="3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3"/>
          <p:cNvSpPr txBox="1">
            <a:spLocks noGrp="1"/>
          </p:cNvSpPr>
          <p:nvPr>
            <p:ph type="title"/>
          </p:nvPr>
        </p:nvSpPr>
        <p:spPr>
          <a:xfrm>
            <a:off x="1141410" y="1336431"/>
            <a:ext cx="9906001" cy="250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wentieth Century"/>
              <a:buNone/>
            </a:pPr>
            <a:r>
              <a:rPr lang="es-CO" sz="6600" b="1"/>
              <a:t>RESULTADOS</a:t>
            </a:r>
            <a:endParaRPr sz="66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4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400"/>
            </a:pPr>
            <a:r>
              <a:rPr lang="es-ES" dirty="0"/>
              <a:t>¿Cuál cree que es la mayor y mejor herramienta para el aprendizaje y/o adquisición de conocimiento?</a:t>
            </a:r>
            <a:br>
              <a:rPr lang="es-ES" dirty="0"/>
            </a:br>
            <a:endParaRPr dirty="0"/>
          </a:p>
        </p:txBody>
      </p:sp>
      <p:pic>
        <p:nvPicPr>
          <p:cNvPr id="265" name="Google Shape;26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413" y="2249488"/>
            <a:ext cx="9906000" cy="3541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5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s-ES" dirty="0"/>
              <a:t>¿Usted lee por gusto o por obligación?</a:t>
            </a:r>
          </a:p>
        </p:txBody>
      </p:sp>
      <p:pic>
        <p:nvPicPr>
          <p:cNvPr id="271" name="Google Shape;27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413" y="2249488"/>
            <a:ext cx="9906000" cy="3541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6"/>
          <p:cNvSpPr txBox="1">
            <a:spLocks noGrp="1"/>
          </p:cNvSpPr>
          <p:nvPr>
            <p:ph type="title"/>
          </p:nvPr>
        </p:nvSpPr>
        <p:spPr>
          <a:xfrm>
            <a:off x="1141415" y="576954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s-ES" dirty="0"/>
              <a:t>De las siguientes opciones, ¿podría elegir cuál es de mayor afinidad?</a:t>
            </a:r>
          </a:p>
        </p:txBody>
      </p:sp>
      <p:pic>
        <p:nvPicPr>
          <p:cNvPr id="277" name="Google Shape;27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413" y="2249488"/>
            <a:ext cx="9906000" cy="3541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7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s-ES" dirty="0"/>
              <a:t>¿Sabe qué es la lectura digital?</a:t>
            </a:r>
          </a:p>
        </p:txBody>
      </p:sp>
      <p:pic>
        <p:nvPicPr>
          <p:cNvPr id="283" name="Google Shape;28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413" y="2249488"/>
            <a:ext cx="9906000" cy="3541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ircuito">
  <a:themeElements>
    <a:clrScheme name="Circuit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</Words>
  <Application>Microsoft Office PowerPoint</Application>
  <PresentationFormat>Panorámica</PresentationFormat>
  <Paragraphs>24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Twentieth Century</vt:lpstr>
      <vt:lpstr>Circuito</vt:lpstr>
      <vt:lpstr>ENCUESTA LECTURA DIGITAL</vt:lpstr>
      <vt:lpstr>OBJETIVO GENERAL</vt:lpstr>
      <vt:lpstr>METODOLOGÍA DE LA INVESTIGACIÓN</vt:lpstr>
      <vt:lpstr>DETERMINACIÓN DEL TAMAÑO DE LA MUESTRA</vt:lpstr>
      <vt:lpstr>RESULTADOS</vt:lpstr>
      <vt:lpstr>¿Cuál cree que es la mayor y mejor herramienta para el aprendizaje y/o adquisición de conocimiento? </vt:lpstr>
      <vt:lpstr>¿Usted lee por gusto o por obligación?</vt:lpstr>
      <vt:lpstr>De las siguientes opciones, ¿podría elegir cuál es de mayor afinidad?</vt:lpstr>
      <vt:lpstr>¿Sabe qué es la lectura digital?</vt:lpstr>
      <vt:lpstr>¿Usted practica la lectura digital? </vt:lpstr>
      <vt:lpstr>¿Qué tipo de lectura prefiere; la tradicional o la digital?</vt:lpstr>
      <vt:lpstr>¿Cuál es el título del último libro que leyó?, </vt:lpstr>
      <vt:lpstr>¿Hace cuánto tiempo lo leyó?</vt:lpstr>
      <vt:lpstr>El libro era impreso o digital.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ENCUESTA LECTURA DIGITAL</dc:title>
  <dc:creator>Equipo</dc:creator>
  <cp:lastModifiedBy>Equipo</cp:lastModifiedBy>
  <cp:revision>1</cp:revision>
  <dcterms:modified xsi:type="dcterms:W3CDTF">2019-06-25T15:52:45Z</dcterms:modified>
</cp:coreProperties>
</file>