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60" r:id="rId2"/>
    <p:sldId id="269" r:id="rId3"/>
    <p:sldId id="264" r:id="rId4"/>
    <p:sldId id="270" r:id="rId5"/>
    <p:sldId id="261" r:id="rId6"/>
    <p:sldId id="262" r:id="rId7"/>
    <p:sldId id="263" r:id="rId8"/>
    <p:sldId id="265" r:id="rId9"/>
    <p:sldId id="266" r:id="rId10"/>
    <p:sldId id="271" r:id="rId11"/>
    <p:sldId id="267" r:id="rId12"/>
    <p:sldId id="268"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AD347D-5ACD-4C99-B74B-A9C85AD731AF}" type="datetimeFigureOut">
              <a:rPr lang="en-US" smtClean="0"/>
              <a:t>7/3/2019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02111984F565}"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31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2287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69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74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2481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2162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5586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39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93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1680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20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8743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2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68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63285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2481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7/3/2019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947346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67079" y="715193"/>
            <a:ext cx="11053482" cy="584775"/>
          </a:xfrm>
          <a:prstGeom prst="rect">
            <a:avLst/>
          </a:prstGeom>
          <a:noFill/>
          <a:effectLst>
            <a:innerShdw blurRad="63500" dist="50800" dir="13500000">
              <a:prstClr val="black">
                <a:alpha val="50000"/>
              </a:prstClr>
            </a:innerShdw>
          </a:effectLst>
        </p:spPr>
        <p:txBody>
          <a:bodyPr wrap="square" rtlCol="0">
            <a:spAutoFit/>
          </a:bodyPr>
          <a:lstStyle/>
          <a:p>
            <a:r>
              <a:rPr lang="es-ES" sz="3200" b="1" dirty="0" smtClean="0">
                <a:effectLst>
                  <a:outerShdw blurRad="38100" dist="38100" dir="2700000" algn="tl">
                    <a:srgbClr val="000000">
                      <a:alpha val="43137"/>
                    </a:srgbClr>
                  </a:outerShdw>
                </a:effectLst>
              </a:rPr>
              <a:t>CORPORACIÓN UNIVERSITARIA MINUTO DE DIOS</a:t>
            </a:r>
            <a:endParaRPr lang="es-ES" sz="3200" b="1" dirty="0">
              <a:effectLst>
                <a:outerShdw blurRad="38100" dist="38100" dir="2700000" algn="tl">
                  <a:srgbClr val="000000">
                    <a:alpha val="43137"/>
                  </a:srgbClr>
                </a:outerShdw>
              </a:effectLst>
            </a:endParaRPr>
          </a:p>
        </p:txBody>
      </p:sp>
      <p:sp>
        <p:nvSpPr>
          <p:cNvPr id="5" name="CuadroTexto 4"/>
          <p:cNvSpPr txBox="1"/>
          <p:nvPr/>
        </p:nvSpPr>
        <p:spPr>
          <a:xfrm>
            <a:off x="672354" y="1317611"/>
            <a:ext cx="10797988"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FACULTAD CIENCIAS EMPRESARIALES</a:t>
            </a:r>
          </a:p>
        </p:txBody>
      </p:sp>
      <p:sp>
        <p:nvSpPr>
          <p:cNvPr id="6" name="CuadroTexto 5"/>
          <p:cNvSpPr txBox="1"/>
          <p:nvPr/>
        </p:nvSpPr>
        <p:spPr>
          <a:xfrm>
            <a:off x="619717" y="1883537"/>
            <a:ext cx="10903262"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rPr>
              <a:t>ADMINISTRACIÓN DE EMPRESAS</a:t>
            </a:r>
          </a:p>
        </p:txBody>
      </p:sp>
      <p:sp>
        <p:nvSpPr>
          <p:cNvPr id="7" name="CuadroTexto 6"/>
          <p:cNvSpPr txBox="1"/>
          <p:nvPr/>
        </p:nvSpPr>
        <p:spPr>
          <a:xfrm>
            <a:off x="995077" y="2744104"/>
            <a:ext cx="10527897"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COMUNICACIÓN ESCRITA Y PROCESOS LECTORES</a:t>
            </a:r>
          </a:p>
        </p:txBody>
      </p:sp>
      <p:sp>
        <p:nvSpPr>
          <p:cNvPr id="9" name="CuadroTexto 8"/>
          <p:cNvSpPr txBox="1"/>
          <p:nvPr/>
        </p:nvSpPr>
        <p:spPr>
          <a:xfrm>
            <a:off x="672354" y="3165400"/>
            <a:ext cx="10895570" cy="2708434"/>
          </a:xfrm>
          <a:prstGeom prst="rect">
            <a:avLst/>
          </a:prstGeom>
          <a:noFill/>
        </p:spPr>
        <p:txBody>
          <a:bodyPr wrap="square" rtlCol="0">
            <a:spAutoFit/>
          </a:bodyPr>
          <a:lstStyle/>
          <a:p>
            <a:pPr algn="ctr"/>
            <a:endParaRPr lang="es-ES" sz="3200" b="1" dirty="0" smtClean="0">
              <a:effectLst>
                <a:outerShdw blurRad="38100" dist="38100" dir="2700000" algn="tl">
                  <a:srgbClr val="000000">
                    <a:alpha val="43137"/>
                  </a:srgbClr>
                </a:outerShdw>
              </a:effectLst>
            </a:endParaRPr>
          </a:p>
          <a:p>
            <a:pPr algn="ctr"/>
            <a:r>
              <a:rPr lang="es-ES" sz="3200" b="1" dirty="0" smtClean="0">
                <a:effectLst>
                  <a:outerShdw blurRad="38100" dist="38100" dir="2700000" algn="tl">
                    <a:srgbClr val="000000">
                      <a:alpha val="43137"/>
                    </a:srgbClr>
                  </a:outerShdw>
                </a:effectLst>
              </a:rPr>
              <a:t>DIANA PIRAGAUTA  ID 720701</a:t>
            </a:r>
          </a:p>
          <a:p>
            <a:pPr algn="ctr"/>
            <a:r>
              <a:rPr lang="es-ES" sz="3200" b="1" dirty="0" smtClean="0">
                <a:effectLst>
                  <a:outerShdw blurRad="38100" dist="38100" dir="2700000" algn="tl">
                    <a:srgbClr val="000000">
                      <a:alpha val="43137"/>
                    </a:srgbClr>
                  </a:outerShdw>
                </a:effectLst>
              </a:rPr>
              <a:t>PATRICIA ROBAYO    ID 722723</a:t>
            </a:r>
            <a:endParaRPr lang="es-ES" sz="3200" b="1" dirty="0">
              <a:effectLst>
                <a:outerShdw blurRad="38100" dist="38100" dir="2700000" algn="tl">
                  <a:srgbClr val="000000">
                    <a:alpha val="43137"/>
                  </a:srgbClr>
                </a:outerShdw>
              </a:effectLst>
            </a:endParaRPr>
          </a:p>
          <a:p>
            <a:pPr algn="ctr"/>
            <a:r>
              <a:rPr lang="es-ES" sz="3200" b="1" dirty="0" smtClean="0">
                <a:effectLst>
                  <a:outerShdw blurRad="38100" dist="38100" dir="2700000" algn="tl">
                    <a:srgbClr val="000000">
                      <a:alpha val="43137"/>
                    </a:srgbClr>
                  </a:outerShdw>
                </a:effectLst>
              </a:rPr>
              <a:t>ANDRÉS RODRÍGUEZ ID </a:t>
            </a:r>
            <a:r>
              <a:rPr lang="es-ES" sz="3200" b="1" dirty="0">
                <a:effectLst>
                  <a:outerShdw blurRad="38100" dist="38100" dir="2700000" algn="tl">
                    <a:srgbClr val="000000">
                      <a:alpha val="43137"/>
                    </a:srgbClr>
                  </a:outerShdw>
                </a:effectLst>
              </a:rPr>
              <a:t>682513</a:t>
            </a:r>
          </a:p>
          <a:p>
            <a:pPr algn="ctr"/>
            <a:endParaRPr lang="es-ES" sz="2400" b="1" dirty="0">
              <a:effectLst>
                <a:outerShdw blurRad="38100" dist="38100" dir="2700000" algn="tl">
                  <a:srgbClr val="000000">
                    <a:alpha val="43137"/>
                  </a:srgbClr>
                </a:outerShdw>
              </a:effectLst>
            </a:endParaRPr>
          </a:p>
          <a:p>
            <a:endParaRPr lang="es-ES" b="1" dirty="0">
              <a:effectLst>
                <a:outerShdw blurRad="38100" dist="38100" dir="2700000" algn="tl">
                  <a:srgbClr val="000000">
                    <a:alpha val="43137"/>
                  </a:srgbClr>
                </a:outerShdw>
              </a:effectLst>
            </a:endParaRPr>
          </a:p>
        </p:txBody>
      </p:sp>
      <p:sp>
        <p:nvSpPr>
          <p:cNvPr id="12" name="CuadroTexto 11"/>
          <p:cNvSpPr txBox="1"/>
          <p:nvPr/>
        </p:nvSpPr>
        <p:spPr>
          <a:xfrm>
            <a:off x="619717" y="5673659"/>
            <a:ext cx="10948207"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Bogotá, </a:t>
            </a:r>
            <a:r>
              <a:rPr lang="es-ES" sz="2800" b="1" dirty="0" smtClean="0">
                <a:effectLst>
                  <a:outerShdw blurRad="38100" dist="38100" dir="2700000" algn="tl">
                    <a:srgbClr val="000000">
                      <a:alpha val="43137"/>
                    </a:srgbClr>
                  </a:outerShdw>
                </a:effectLst>
              </a:rPr>
              <a:t>D</a:t>
            </a:r>
            <a:r>
              <a:rPr lang="es-ES" sz="2800" b="1" dirty="0" smtClean="0">
                <a:effectLst>
                  <a:outerShdw blurRad="38100" dist="38100" dir="2700000" algn="tl">
                    <a:srgbClr val="000000">
                      <a:alpha val="43137"/>
                    </a:srgbClr>
                  </a:outerShdw>
                </a:effectLst>
              </a:rPr>
              <a:t>.C., </a:t>
            </a:r>
            <a:r>
              <a:rPr lang="es-ES" sz="2800" b="1" dirty="0" smtClean="0">
                <a:effectLst>
                  <a:outerShdw blurRad="38100" dist="38100" dir="2700000" algn="tl">
                    <a:srgbClr val="000000">
                      <a:alpha val="43137"/>
                    </a:srgbClr>
                  </a:outerShdw>
                </a:effectLst>
              </a:rPr>
              <a:t>mayo 19 de 2019</a:t>
            </a:r>
            <a:endParaRPr lang="es-E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805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92134" y="709447"/>
            <a:ext cx="10633857" cy="5525215"/>
          </a:xfrm>
          <a:prstGeom prst="rect">
            <a:avLst/>
          </a:prstGeom>
        </p:spPr>
      </p:pic>
    </p:spTree>
    <p:extLst>
      <p:ext uri="{BB962C8B-B14F-4D97-AF65-F5344CB8AC3E}">
        <p14:creationId xmlns:p14="http://schemas.microsoft.com/office/powerpoint/2010/main" val="4093473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2326562"/>
            <a:ext cx="10057225" cy="1159045"/>
          </a:xfrm>
        </p:spPr>
        <p:txBody>
          <a:bodyPr>
            <a:noAutofit/>
          </a:bodyPr>
          <a:lstStyle/>
          <a:p>
            <a:pPr marL="0" indent="0">
              <a:buClr>
                <a:schemeClr val="tx1"/>
              </a:buClr>
              <a:buNone/>
            </a:pPr>
            <a:r>
              <a:rPr lang="es-ES" sz="3000" b="1" dirty="0" smtClean="0"/>
              <a:t>- Monitoreo : </a:t>
            </a:r>
            <a:r>
              <a:rPr lang="es-ES" sz="3000" b="1" dirty="0" smtClean="0"/>
              <a:t>las </a:t>
            </a:r>
            <a:r>
              <a:rPr lang="es-ES" sz="3000" b="1" dirty="0" smtClean="0"/>
              <a:t>visitas del sitio son disparadas por un comportamiento rutinario, en lugar de una meta particular.</a:t>
            </a:r>
          </a:p>
          <a:p>
            <a:pPr>
              <a:buClr>
                <a:schemeClr val="tx1"/>
              </a:buClr>
              <a:buFontTx/>
              <a:buChar char="-"/>
            </a:pPr>
            <a:endParaRPr lang="es-ES" sz="3000" b="1" dirty="0" smtClean="0"/>
          </a:p>
        </p:txBody>
      </p:sp>
      <p:sp>
        <p:nvSpPr>
          <p:cNvPr id="4" name="Título 3"/>
          <p:cNvSpPr txBox="1">
            <a:spLocks noGrp="1"/>
          </p:cNvSpPr>
          <p:nvPr>
            <p:ph type="title"/>
          </p:nvPr>
        </p:nvSpPr>
        <p:spPr>
          <a:xfrm>
            <a:off x="1295402" y="941567"/>
            <a:ext cx="960119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4200" b="1" spc="600" dirty="0" smtClean="0">
                <a:effectLst>
                  <a:outerShdw blurRad="38100" dist="38100" dir="2700000" algn="tl">
                    <a:srgbClr val="000000">
                      <a:alpha val="43137"/>
                    </a:srgbClr>
                  </a:outerShdw>
                </a:effectLst>
                <a:latin typeface="Arial Rounded MT Bold" panose="020F0704030504030204" pitchFamily="34" charset="0"/>
              </a:rPr>
              <a:t>MÉTODOS PARA ENCONTRAR INFORMACIÓN</a:t>
            </a:r>
            <a:endParaRPr lang="es-ES" sz="4200" b="1" spc="600" dirty="0">
              <a:effectLst>
                <a:outerShdw blurRad="38100" dist="38100" dir="2700000" algn="tl">
                  <a:srgbClr val="000000">
                    <a:alpha val="43137"/>
                  </a:srgbClr>
                </a:outerShdw>
              </a:effectLst>
              <a:latin typeface="Arial Rounded MT Bold" panose="020F0704030504030204" pitchFamily="34" charset="0"/>
            </a:endParaRPr>
          </a:p>
        </p:txBody>
      </p:sp>
      <p:sp>
        <p:nvSpPr>
          <p:cNvPr id="6" name="CuadroTexto 5"/>
          <p:cNvSpPr txBox="1"/>
          <p:nvPr/>
        </p:nvSpPr>
        <p:spPr>
          <a:xfrm>
            <a:off x="1322363" y="3485607"/>
            <a:ext cx="10030263" cy="1077218"/>
          </a:xfrm>
          <a:prstGeom prst="rect">
            <a:avLst/>
          </a:prstGeom>
          <a:noFill/>
        </p:spPr>
        <p:txBody>
          <a:bodyPr wrap="square" rtlCol="0">
            <a:spAutoFit/>
          </a:bodyPr>
          <a:lstStyle/>
          <a:p>
            <a:pPr>
              <a:buClr>
                <a:schemeClr val="tx1"/>
              </a:buClr>
            </a:pPr>
            <a:r>
              <a:rPr lang="es-ES" sz="3200" b="1" dirty="0" smtClean="0"/>
              <a:t>- Explorar </a:t>
            </a:r>
            <a:r>
              <a:rPr lang="es-ES" sz="3200" b="1" dirty="0"/>
              <a:t>: </a:t>
            </a:r>
            <a:r>
              <a:rPr lang="es-ES" sz="3200" b="1" dirty="0" smtClean="0"/>
              <a:t>búsqueda </a:t>
            </a:r>
            <a:r>
              <a:rPr lang="es-ES" sz="3200" b="1" dirty="0"/>
              <a:t>general de la información,  no hay una meta particular.</a:t>
            </a:r>
          </a:p>
        </p:txBody>
      </p:sp>
      <p:sp>
        <p:nvSpPr>
          <p:cNvPr id="7" name="CuadroTexto 6"/>
          <p:cNvSpPr txBox="1"/>
          <p:nvPr/>
        </p:nvSpPr>
        <p:spPr>
          <a:xfrm>
            <a:off x="1295401" y="4439714"/>
            <a:ext cx="10057225" cy="1077218"/>
          </a:xfrm>
          <a:prstGeom prst="rect">
            <a:avLst/>
          </a:prstGeom>
          <a:noFill/>
        </p:spPr>
        <p:txBody>
          <a:bodyPr wrap="square" rtlCol="0">
            <a:spAutoFit/>
          </a:bodyPr>
          <a:lstStyle/>
          <a:p>
            <a:pPr>
              <a:buClr>
                <a:schemeClr val="tx1"/>
              </a:buClr>
            </a:pPr>
            <a:r>
              <a:rPr lang="es-ES" sz="3200" b="1" dirty="0" smtClean="0"/>
              <a:t>- Encontrar : </a:t>
            </a:r>
            <a:r>
              <a:rPr lang="es-ES" sz="3200" b="1" dirty="0" smtClean="0"/>
              <a:t>la </a:t>
            </a:r>
            <a:r>
              <a:rPr lang="es-ES" sz="3200" b="1" dirty="0" smtClean="0"/>
              <a:t>búsqueda va inspirada por una meta concreta, una información específica.</a:t>
            </a:r>
            <a:endParaRPr lang="es-ES" sz="3200" b="1" dirty="0"/>
          </a:p>
        </p:txBody>
      </p:sp>
      <p:sp>
        <p:nvSpPr>
          <p:cNvPr id="8" name="CuadroTexto 7"/>
          <p:cNvSpPr txBox="1"/>
          <p:nvPr/>
        </p:nvSpPr>
        <p:spPr>
          <a:xfrm>
            <a:off x="1295401" y="5502475"/>
            <a:ext cx="10057227" cy="584775"/>
          </a:xfrm>
          <a:prstGeom prst="rect">
            <a:avLst/>
          </a:prstGeom>
          <a:noFill/>
        </p:spPr>
        <p:txBody>
          <a:bodyPr wrap="square" rtlCol="0">
            <a:spAutoFit/>
          </a:bodyPr>
          <a:lstStyle/>
          <a:p>
            <a:r>
              <a:rPr lang="es-ES" sz="3200" b="1" dirty="0" smtClean="0"/>
              <a:t>- Recolectar</a:t>
            </a:r>
            <a:r>
              <a:rPr lang="es-ES" sz="3200" b="1" dirty="0"/>
              <a:t>: </a:t>
            </a:r>
            <a:r>
              <a:rPr lang="es-ES" sz="3200" b="1" dirty="0" smtClean="0"/>
              <a:t>búsqueda </a:t>
            </a:r>
            <a:r>
              <a:rPr lang="es-ES" sz="3200" b="1" dirty="0"/>
              <a:t>de múltiples respuestas.</a:t>
            </a:r>
            <a:endParaRPr lang="es-ES" sz="3200" dirty="0"/>
          </a:p>
        </p:txBody>
      </p:sp>
    </p:spTree>
    <p:extLst>
      <p:ext uri="{BB962C8B-B14F-4D97-AF65-F5344CB8AC3E}">
        <p14:creationId xmlns:p14="http://schemas.microsoft.com/office/powerpoint/2010/main" val="206136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2326562"/>
            <a:ext cx="10057225" cy="1159045"/>
          </a:xfrm>
        </p:spPr>
        <p:txBody>
          <a:bodyPr>
            <a:noAutofit/>
          </a:bodyPr>
          <a:lstStyle/>
          <a:p>
            <a:pPr marL="0" indent="0">
              <a:buClr>
                <a:schemeClr val="tx1"/>
              </a:buClr>
              <a:buNone/>
            </a:pPr>
            <a:r>
              <a:rPr lang="es-ES" sz="3400" b="1" dirty="0" smtClean="0"/>
              <a:t>- Comparar-escoger : </a:t>
            </a:r>
            <a:r>
              <a:rPr lang="es-ES" sz="3400" b="1" dirty="0" smtClean="0"/>
              <a:t>evaluar </a:t>
            </a:r>
            <a:r>
              <a:rPr lang="es-ES" sz="3400" b="1" dirty="0" smtClean="0"/>
              <a:t>varias respuestas para tomar la   decisión</a:t>
            </a:r>
          </a:p>
          <a:p>
            <a:pPr>
              <a:buClr>
                <a:schemeClr val="tx1"/>
              </a:buClr>
              <a:buFontTx/>
              <a:buChar char="-"/>
            </a:pPr>
            <a:endParaRPr lang="es-ES" sz="3400" b="1" dirty="0" smtClean="0"/>
          </a:p>
        </p:txBody>
      </p:sp>
      <p:sp>
        <p:nvSpPr>
          <p:cNvPr id="4" name="Título 3"/>
          <p:cNvSpPr txBox="1">
            <a:spLocks noGrp="1"/>
          </p:cNvSpPr>
          <p:nvPr>
            <p:ph type="title"/>
          </p:nvPr>
        </p:nvSpPr>
        <p:spPr>
          <a:xfrm>
            <a:off x="1295402" y="1264732"/>
            <a:ext cx="9601196"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4200" b="1" spc="600" dirty="0" smtClean="0">
                <a:effectLst>
                  <a:outerShdw blurRad="38100" dist="38100" dir="2700000" algn="tl">
                    <a:srgbClr val="000000">
                      <a:alpha val="43137"/>
                    </a:srgbClr>
                  </a:outerShdw>
                </a:effectLst>
                <a:latin typeface="Arial Rounded MT Bold" panose="020F0704030504030204" pitchFamily="34" charset="0"/>
              </a:rPr>
              <a:t>CATEGORÍAS </a:t>
            </a:r>
            <a:r>
              <a:rPr lang="es-ES" sz="4200" b="1" spc="600" dirty="0" smtClean="0">
                <a:effectLst>
                  <a:outerShdw blurRad="38100" dist="38100" dir="2700000" algn="tl">
                    <a:srgbClr val="000000">
                      <a:alpha val="43137"/>
                    </a:srgbClr>
                  </a:outerShdw>
                </a:effectLst>
                <a:latin typeface="Arial Rounded MT Bold" panose="020F0704030504030204" pitchFamily="34" charset="0"/>
              </a:rPr>
              <a:t>GENERALES</a:t>
            </a:r>
            <a:endParaRPr lang="es-ES" sz="4200" b="1" spc="600" dirty="0">
              <a:effectLst>
                <a:outerShdw blurRad="38100" dist="38100" dir="2700000" algn="tl">
                  <a:srgbClr val="000000">
                    <a:alpha val="43137"/>
                  </a:srgbClr>
                </a:outerShdw>
              </a:effectLst>
              <a:latin typeface="Arial Rounded MT Bold" panose="020F0704030504030204" pitchFamily="34" charset="0"/>
            </a:endParaRPr>
          </a:p>
        </p:txBody>
      </p:sp>
      <p:sp>
        <p:nvSpPr>
          <p:cNvPr id="7" name="CuadroTexto 6"/>
          <p:cNvSpPr txBox="1"/>
          <p:nvPr/>
        </p:nvSpPr>
        <p:spPr>
          <a:xfrm>
            <a:off x="1295401" y="3808773"/>
            <a:ext cx="10057225" cy="1138773"/>
          </a:xfrm>
          <a:prstGeom prst="rect">
            <a:avLst/>
          </a:prstGeom>
          <a:noFill/>
        </p:spPr>
        <p:txBody>
          <a:bodyPr wrap="square" rtlCol="0">
            <a:spAutoFit/>
          </a:bodyPr>
          <a:lstStyle/>
          <a:p>
            <a:pPr>
              <a:buClr>
                <a:schemeClr val="tx1"/>
              </a:buClr>
            </a:pPr>
            <a:r>
              <a:rPr lang="es-ES" sz="3400" b="1" dirty="0" smtClean="0"/>
              <a:t>- Adquirir : </a:t>
            </a:r>
            <a:r>
              <a:rPr lang="es-ES" sz="3400" b="1" dirty="0" smtClean="0"/>
              <a:t>localizar </a:t>
            </a:r>
            <a:r>
              <a:rPr lang="es-ES" sz="3400" b="1" dirty="0" smtClean="0"/>
              <a:t>un documento, hecho o producto. Hallar la </a:t>
            </a:r>
            <a:r>
              <a:rPr lang="es-ES" sz="3400" b="1" dirty="0" smtClean="0"/>
              <a:t>respuesta</a:t>
            </a:r>
            <a:endParaRPr lang="es-ES" sz="3400" b="1" dirty="0"/>
          </a:p>
        </p:txBody>
      </p:sp>
      <p:sp>
        <p:nvSpPr>
          <p:cNvPr id="8" name="CuadroTexto 7"/>
          <p:cNvSpPr txBox="1"/>
          <p:nvPr/>
        </p:nvSpPr>
        <p:spPr>
          <a:xfrm>
            <a:off x="1295401" y="5270712"/>
            <a:ext cx="10057227" cy="615553"/>
          </a:xfrm>
          <a:prstGeom prst="rect">
            <a:avLst/>
          </a:prstGeom>
          <a:noFill/>
        </p:spPr>
        <p:txBody>
          <a:bodyPr wrap="square" rtlCol="0">
            <a:spAutoFit/>
          </a:bodyPr>
          <a:lstStyle/>
          <a:p>
            <a:r>
              <a:rPr lang="es-ES" sz="3400" b="1" dirty="0" smtClean="0"/>
              <a:t>- Entender: </a:t>
            </a:r>
            <a:r>
              <a:rPr lang="es-ES" sz="3400" b="1" dirty="0" smtClean="0"/>
              <a:t>al </a:t>
            </a:r>
            <a:r>
              <a:rPr lang="es-ES" sz="3400" b="1" dirty="0" smtClean="0"/>
              <a:t>localizar el hecho, comprender el tema.</a:t>
            </a:r>
            <a:endParaRPr lang="es-ES" sz="3400" dirty="0"/>
          </a:p>
        </p:txBody>
      </p:sp>
    </p:spTree>
    <p:extLst>
      <p:ext uri="{BB962C8B-B14F-4D97-AF65-F5344CB8AC3E}">
        <p14:creationId xmlns:p14="http://schemas.microsoft.com/office/powerpoint/2010/main" val="3999008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44062" y="2475914"/>
            <a:ext cx="10592972" cy="3354765"/>
          </a:xfrm>
          <a:prstGeom prst="rect">
            <a:avLst/>
          </a:prstGeom>
          <a:noFill/>
        </p:spPr>
        <p:txBody>
          <a:bodyPr wrap="square" rtlCol="0">
            <a:spAutoFit/>
          </a:bodyPr>
          <a:lstStyle/>
          <a:p>
            <a:r>
              <a:rPr lang="es-ES" sz="2000" dirty="0" smtClean="0"/>
              <a:t>-    </a:t>
            </a:r>
            <a:r>
              <a:rPr lang="es-ES" sz="3200" dirty="0" smtClean="0"/>
              <a:t>Franco, Guillermo.  2008. “Cómo escribir para la web”</a:t>
            </a:r>
            <a:endParaRPr lang="es-ES" sz="3200" dirty="0"/>
          </a:p>
          <a:p>
            <a:pPr marL="285750" indent="-285750">
              <a:buFontTx/>
              <a:buChar char="-"/>
            </a:pPr>
            <a:endParaRPr lang="es-ES" sz="2000" dirty="0" smtClean="0"/>
          </a:p>
          <a:p>
            <a:pPr marL="285750" indent="-285750">
              <a:buFontTx/>
              <a:buChar char="-"/>
            </a:pPr>
            <a:r>
              <a:rPr lang="es-ES" sz="2000" dirty="0" smtClean="0"/>
              <a:t>WEB(URL):</a:t>
            </a:r>
            <a:r>
              <a:rPr lang="es-ES" sz="2000" dirty="0" err="1" smtClean="0"/>
              <a:t>htpps</a:t>
            </a:r>
            <a:r>
              <a:rPr lang="es-ES" sz="2000" dirty="0" smtClean="0"/>
              <a:t>://www.google.com/search?biw=1366&amp;bih=657&amp;tbm=isch&amp;sa=1&amp;ei=BMTmXIGEF8G45gKGxrDoDA&amp;q=NOTICIA+DE+PERIODICO+WEB&amp;oq=NOTICIA+DE+PERIODICO</a:t>
            </a:r>
            <a:endParaRPr lang="es-ES" sz="2000" dirty="0"/>
          </a:p>
          <a:p>
            <a:pPr marL="285750" indent="-285750">
              <a:buFontTx/>
              <a:buChar char="-"/>
            </a:pPr>
            <a:endParaRPr lang="es-ES" sz="2000" dirty="0" smtClean="0"/>
          </a:p>
          <a:p>
            <a:pPr marL="285750" indent="-285750">
              <a:buFontTx/>
              <a:buChar char="-"/>
            </a:pPr>
            <a:r>
              <a:rPr lang="es-ES" sz="2000" dirty="0" smtClean="0"/>
              <a:t> </a:t>
            </a:r>
            <a:r>
              <a:rPr lang="es-ES" sz="2000" dirty="0"/>
              <a:t>WEB(URL): </a:t>
            </a:r>
            <a:r>
              <a:rPr lang="es-ES" sz="2000" dirty="0" smtClean="0"/>
              <a:t>https</a:t>
            </a:r>
            <a:r>
              <a:rPr lang="es-ES" sz="2000" dirty="0"/>
              <a:t>://https://www.google.com/search?q=patron+en+f&amp;source=lnms&amp;tbm=isch&amp;sa=X&amp;ved=0ahUKEwjFyPSni7LiAhWDmlkKHUqPA48Q_AUIDigB&amp;biw=1366&amp;bih=624#imgrc=1J6cx6YZmGB3IM:</a:t>
            </a:r>
          </a:p>
        </p:txBody>
      </p:sp>
      <p:sp>
        <p:nvSpPr>
          <p:cNvPr id="5" name="Título 3"/>
          <p:cNvSpPr txBox="1">
            <a:spLocks noGrp="1"/>
          </p:cNvSpPr>
          <p:nvPr>
            <p:ph type="title"/>
          </p:nvPr>
        </p:nvSpPr>
        <p:spPr>
          <a:xfrm>
            <a:off x="1295402" y="1264732"/>
            <a:ext cx="9601196"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4200" b="1" spc="600" dirty="0" smtClean="0">
                <a:effectLst>
                  <a:outerShdw blurRad="38100" dist="38100" dir="2700000" algn="tl">
                    <a:srgbClr val="000000">
                      <a:alpha val="43137"/>
                    </a:srgbClr>
                  </a:outerShdw>
                </a:effectLst>
                <a:latin typeface="Arial Rounded MT Bold" panose="020F0704030504030204" pitchFamily="34" charset="0"/>
              </a:rPr>
              <a:t>BIBLIOGRAFÍA</a:t>
            </a:r>
            <a:endParaRPr lang="es-ES" sz="4200" b="1" spc="6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1510635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35424" y="739587"/>
            <a:ext cx="9970826" cy="5509200"/>
          </a:xfrm>
          <a:prstGeom prst="rect">
            <a:avLst/>
          </a:prstGeom>
          <a:noFill/>
        </p:spPr>
        <p:txBody>
          <a:bodyPr wrap="square" lIns="91440" tIns="45720" rIns="91440" bIns="45720">
            <a:spAutoFit/>
          </a:bodyPr>
          <a:lstStyle/>
          <a:p>
            <a:pPr algn="ctr"/>
            <a:r>
              <a:rPr lang="es-ES" sz="8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Patrón en que los usuarios recorren </a:t>
            </a:r>
          </a:p>
          <a:p>
            <a:pPr algn="ctr"/>
            <a:r>
              <a:rPr lang="es-ES" sz="8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la pantalla del computador.</a:t>
            </a:r>
          </a:p>
        </p:txBody>
      </p:sp>
    </p:spTree>
    <p:extLst>
      <p:ext uri="{BB962C8B-B14F-4D97-AF65-F5344CB8AC3E}">
        <p14:creationId xmlns:p14="http://schemas.microsoft.com/office/powerpoint/2010/main" val="1912177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noGrp="1"/>
          </p:cNvSpPr>
          <p:nvPr>
            <p:ph type="title"/>
          </p:nvPr>
        </p:nvSpPr>
        <p:spPr>
          <a:xfrm>
            <a:off x="643429" y="721958"/>
            <a:ext cx="1077685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5400" b="1" spc="600" dirty="0" smtClean="0">
                <a:effectLst>
                  <a:outerShdw blurRad="38100" dist="38100" dir="2700000" algn="tl">
                    <a:srgbClr val="000000">
                      <a:alpha val="43137"/>
                    </a:srgbClr>
                  </a:outerShdw>
                </a:effectLst>
                <a:latin typeface="Arial Rounded MT Bold" panose="020F0704030504030204" pitchFamily="34" charset="0"/>
              </a:rPr>
              <a:t>Mapa de calor para texto.</a:t>
            </a:r>
            <a:endParaRPr lang="es-ES" sz="5400" b="1" spc="600" dirty="0">
              <a:effectLst>
                <a:outerShdw blurRad="38100" dist="38100" dir="2700000" algn="tl">
                  <a:srgbClr val="000000">
                    <a:alpha val="43137"/>
                  </a:srgbClr>
                </a:outerShdw>
              </a:effectLst>
              <a:latin typeface="Arial Rounded MT Bold" panose="020F0704030504030204" pitchFamily="34" charset="0"/>
            </a:endParaRPr>
          </a:p>
        </p:txBody>
      </p:sp>
      <p:sp>
        <p:nvSpPr>
          <p:cNvPr id="5" name="CuadroTexto 4"/>
          <p:cNvSpPr txBox="1"/>
          <p:nvPr/>
        </p:nvSpPr>
        <p:spPr>
          <a:xfrm>
            <a:off x="770709" y="1854926"/>
            <a:ext cx="10496172" cy="4524315"/>
          </a:xfrm>
          <a:prstGeom prst="rect">
            <a:avLst/>
          </a:prstGeom>
          <a:noFill/>
        </p:spPr>
        <p:txBody>
          <a:bodyPr wrap="square" rtlCol="0">
            <a:spAutoFit/>
          </a:bodyPr>
          <a:lstStyle/>
          <a:p>
            <a:pPr algn="just"/>
            <a:r>
              <a:rPr lang="es-ES" sz="3200" b="1" dirty="0" smtClean="0"/>
              <a:t>- Jakob </a:t>
            </a:r>
            <a:r>
              <a:rPr lang="es-ES" sz="3200" b="1" dirty="0" err="1" smtClean="0"/>
              <a:t>Nielsen</a:t>
            </a:r>
            <a:r>
              <a:rPr lang="es-ES" sz="3200" b="1" dirty="0" smtClean="0"/>
              <a:t> encuentra lo que él denomina patrón en forma de F, el cual maneja tres componentes: Un movimiento horizontal en la parte superior del contenido;  un segundo movimiento, también horizontal pero más abajo y más corto que el anterior y un movimiento vertical en la parte izquierda de la pantalla.</a:t>
            </a:r>
          </a:p>
          <a:p>
            <a:endParaRPr lang="es-ES" sz="3200" b="1" dirty="0" smtClean="0"/>
          </a:p>
          <a:p>
            <a:pPr algn="just"/>
            <a:r>
              <a:rPr lang="es-ES" sz="3200" b="1" dirty="0" smtClean="0"/>
              <a:t>- En imagen se puede apreciar un mapa de calor, donde las zonas rojas son las de mayor concentración de las miradas.</a:t>
            </a:r>
            <a:endParaRPr lang="es-ES" sz="3200" b="1" dirty="0"/>
          </a:p>
        </p:txBody>
      </p:sp>
    </p:spTree>
    <p:extLst>
      <p:ext uri="{BB962C8B-B14F-4D97-AF65-F5344CB8AC3E}">
        <p14:creationId xmlns:p14="http://schemas.microsoft.com/office/powerpoint/2010/main" val="84021229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patron en 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34" y="641784"/>
            <a:ext cx="10711542" cy="565749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40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20837" y="844062"/>
            <a:ext cx="9355015"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7200" b="1" spc="600" dirty="0" smtClean="0">
                <a:effectLst>
                  <a:outerShdw blurRad="38100" dist="38100" dir="2700000" algn="tl">
                    <a:srgbClr val="000000">
                      <a:alpha val="43137"/>
                    </a:srgbClr>
                  </a:outerShdw>
                </a:effectLst>
                <a:latin typeface="Arial Rounded MT Bold" panose="020F0704030504030204" pitchFamily="34" charset="0"/>
              </a:rPr>
              <a:t>Patrón en  F</a:t>
            </a:r>
            <a:endParaRPr lang="es-ES" sz="7200" b="1" spc="600"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Conector recto de flecha 6"/>
          <p:cNvCxnSpPr/>
          <p:nvPr/>
        </p:nvCxnSpPr>
        <p:spPr>
          <a:xfrm flipV="1">
            <a:off x="8736037" y="1406769"/>
            <a:ext cx="84406" cy="2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2"/>
          <a:stretch>
            <a:fillRect/>
          </a:stretch>
        </p:blipFill>
        <p:spPr>
          <a:xfrm>
            <a:off x="714939" y="506107"/>
            <a:ext cx="10766810" cy="5477149"/>
          </a:xfrm>
          <a:prstGeom prst="rect">
            <a:avLst/>
          </a:prstGeom>
        </p:spPr>
      </p:pic>
      <p:cxnSp>
        <p:nvCxnSpPr>
          <p:cNvPr id="12" name="Conector recto de flecha 11"/>
          <p:cNvCxnSpPr/>
          <p:nvPr/>
        </p:nvCxnSpPr>
        <p:spPr>
          <a:xfrm>
            <a:off x="801858" y="844062"/>
            <a:ext cx="9973994" cy="2813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9594166" y="844062"/>
            <a:ext cx="0" cy="281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1209823" y="1125415"/>
            <a:ext cx="9031457" cy="44491"/>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801858" y="87219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872197" y="872197"/>
            <a:ext cx="0" cy="270917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942537" y="3581371"/>
            <a:ext cx="6766558" cy="2813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flipV="1">
            <a:off x="942538" y="3801880"/>
            <a:ext cx="6189782" cy="4449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863992" y="3581371"/>
            <a:ext cx="8205" cy="2495871"/>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321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20837" y="844062"/>
            <a:ext cx="9355015"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7200" b="1" spc="600" dirty="0" smtClean="0">
                <a:effectLst>
                  <a:outerShdw blurRad="38100" dist="38100" dir="2700000" algn="tl">
                    <a:srgbClr val="000000">
                      <a:alpha val="43137"/>
                    </a:srgbClr>
                  </a:outerShdw>
                </a:effectLst>
                <a:latin typeface="Arial Rounded MT Bold" panose="020F0704030504030204" pitchFamily="34" charset="0"/>
              </a:rPr>
              <a:t>Patrón  en   E</a:t>
            </a:r>
            <a:endParaRPr lang="es-ES" sz="7200" b="1" spc="600"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Conector recto de flecha 6"/>
          <p:cNvCxnSpPr/>
          <p:nvPr/>
        </p:nvCxnSpPr>
        <p:spPr>
          <a:xfrm flipV="1">
            <a:off x="8736037" y="1406769"/>
            <a:ext cx="84406" cy="2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2"/>
          <a:stretch>
            <a:fillRect/>
          </a:stretch>
        </p:blipFill>
        <p:spPr>
          <a:xfrm>
            <a:off x="803868" y="844062"/>
            <a:ext cx="10635175" cy="5410185"/>
          </a:xfrm>
          <a:prstGeom prst="rect">
            <a:avLst/>
          </a:prstGeom>
        </p:spPr>
      </p:pic>
      <p:cxnSp>
        <p:nvCxnSpPr>
          <p:cNvPr id="12" name="Conector recto de flecha 11"/>
          <p:cNvCxnSpPr/>
          <p:nvPr/>
        </p:nvCxnSpPr>
        <p:spPr>
          <a:xfrm>
            <a:off x="801858" y="844062"/>
            <a:ext cx="9973994" cy="2813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9594166" y="844062"/>
            <a:ext cx="0" cy="281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1209823" y="1125415"/>
            <a:ext cx="9031457" cy="44491"/>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801858" y="87219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872197" y="872197"/>
            <a:ext cx="0" cy="270917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942537" y="3581371"/>
            <a:ext cx="6766558" cy="2813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flipV="1">
            <a:off x="942538" y="3801880"/>
            <a:ext cx="6189782" cy="4449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863992" y="3581371"/>
            <a:ext cx="8205" cy="2495871"/>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934331" y="5877952"/>
            <a:ext cx="9973994" cy="2813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flipV="1">
            <a:off x="1080871" y="6092571"/>
            <a:ext cx="9483966" cy="22245"/>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899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20837" y="844062"/>
            <a:ext cx="9355015"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5400" b="1" spc="600" dirty="0" smtClean="0">
                <a:effectLst>
                  <a:outerShdw blurRad="38100" dist="38100" dir="2700000" algn="tl">
                    <a:srgbClr val="000000">
                      <a:alpha val="43137"/>
                    </a:srgbClr>
                  </a:outerShdw>
                </a:effectLst>
                <a:latin typeface="Arial Rounded MT Bold" panose="020F0704030504030204" pitchFamily="34" charset="0"/>
              </a:rPr>
              <a:t>Patrón en  L  invertida</a:t>
            </a:r>
            <a:endParaRPr lang="es-ES" sz="5400" b="1" spc="600"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Conector recto de flecha 6"/>
          <p:cNvCxnSpPr/>
          <p:nvPr/>
        </p:nvCxnSpPr>
        <p:spPr>
          <a:xfrm flipV="1">
            <a:off x="8736037" y="1406769"/>
            <a:ext cx="84406" cy="2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2"/>
          <a:stretch>
            <a:fillRect/>
          </a:stretch>
        </p:blipFill>
        <p:spPr>
          <a:xfrm>
            <a:off x="780756" y="667057"/>
            <a:ext cx="10635175" cy="5410185"/>
          </a:xfrm>
          <a:prstGeom prst="rect">
            <a:avLst/>
          </a:prstGeom>
        </p:spPr>
      </p:pic>
      <p:cxnSp>
        <p:nvCxnSpPr>
          <p:cNvPr id="12" name="Conector recto de flecha 11"/>
          <p:cNvCxnSpPr/>
          <p:nvPr/>
        </p:nvCxnSpPr>
        <p:spPr>
          <a:xfrm>
            <a:off x="801858" y="844062"/>
            <a:ext cx="9973994" cy="2813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9594166" y="844062"/>
            <a:ext cx="0" cy="281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1209823" y="1125415"/>
            <a:ext cx="9031457" cy="44491"/>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801858" y="87219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872197" y="872197"/>
            <a:ext cx="28135" cy="520504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013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800"/>
                                  </p:stCondLst>
                                  <p:childTnLst>
                                    <p:set>
                                      <p:cBhvr>
                                        <p:cTn id="6" dur="1" fill="hold">
                                          <p:stCondLst>
                                            <p:cond delay="0"/>
                                          </p:stCondLst>
                                        </p:cTn>
                                        <p:tgtEl>
                                          <p:spTgt spid="10"/>
                                        </p:tgtEl>
                                        <p:attrNameLst>
                                          <p:attrName>style.visibility</p:attrName>
                                        </p:attrNameLst>
                                      </p:cBhvr>
                                      <p:to>
                                        <p:strVal val="visible"/>
                                      </p:to>
                                    </p:set>
                                    <p:anim calcmode="lin" valueType="num">
                                      <p:cBhvr>
                                        <p:cTn id="7" dur="800" fill="hold"/>
                                        <p:tgtEl>
                                          <p:spTgt spid="10"/>
                                        </p:tgtEl>
                                        <p:attrNameLst>
                                          <p:attrName>ppt_w</p:attrName>
                                        </p:attrNameLst>
                                      </p:cBhvr>
                                      <p:tavLst>
                                        <p:tav tm="0">
                                          <p:val>
                                            <p:fltVal val="0"/>
                                          </p:val>
                                        </p:tav>
                                        <p:tav tm="100000">
                                          <p:val>
                                            <p:strVal val="#ppt_w"/>
                                          </p:val>
                                        </p:tav>
                                      </p:tavLst>
                                    </p:anim>
                                    <p:anim calcmode="lin" valueType="num">
                                      <p:cBhvr>
                                        <p:cTn id="8" dur="800" fill="hold"/>
                                        <p:tgtEl>
                                          <p:spTgt spid="10"/>
                                        </p:tgtEl>
                                        <p:attrNameLst>
                                          <p:attrName>ppt_h</p:attrName>
                                        </p:attrNameLst>
                                      </p:cBhvr>
                                      <p:tavLst>
                                        <p:tav tm="0">
                                          <p:val>
                                            <p:fltVal val="0"/>
                                          </p:val>
                                        </p:tav>
                                        <p:tav tm="100000">
                                          <p:val>
                                            <p:strVal val="#ppt_h"/>
                                          </p:val>
                                        </p:tav>
                                      </p:tavLst>
                                    </p:anim>
                                    <p:animEffect transition="in" filter="fade">
                                      <p:cBhvr>
                                        <p:cTn id="9" dur="8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noGrp="1"/>
          </p:cNvSpPr>
          <p:nvPr>
            <p:ph type="title"/>
          </p:nvPr>
        </p:nvSpPr>
        <p:spPr>
          <a:xfrm>
            <a:off x="1295402" y="664570"/>
            <a:ext cx="9601196"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6000" b="1" spc="600" dirty="0" smtClean="0">
                <a:effectLst>
                  <a:outerShdw blurRad="38100" dist="38100" dir="2700000" algn="tl">
                    <a:srgbClr val="000000">
                      <a:alpha val="43137"/>
                    </a:srgbClr>
                  </a:outerShdw>
                </a:effectLst>
                <a:latin typeface="Arial Rounded MT Bold" panose="020F0704030504030204" pitchFamily="34" charset="0"/>
              </a:rPr>
              <a:t>Mapa de calor y patrón en F</a:t>
            </a:r>
            <a:endParaRPr lang="es-ES" sz="6000" b="1" spc="600" dirty="0">
              <a:effectLst>
                <a:outerShdw blurRad="38100" dist="38100" dir="2700000" algn="tl">
                  <a:srgbClr val="000000">
                    <a:alpha val="43137"/>
                  </a:srgbClr>
                </a:outerShdw>
              </a:effectLst>
              <a:latin typeface="Arial Rounded MT Bold" panose="020F0704030504030204" pitchFamily="34" charset="0"/>
            </a:endParaRPr>
          </a:p>
        </p:txBody>
      </p:sp>
      <p:pic>
        <p:nvPicPr>
          <p:cNvPr id="2" name="Imagen 1"/>
          <p:cNvPicPr>
            <a:picLocks noChangeAspect="1"/>
          </p:cNvPicPr>
          <p:nvPr/>
        </p:nvPicPr>
        <p:blipFill>
          <a:blip r:embed="rId2"/>
          <a:stretch>
            <a:fillRect/>
          </a:stretch>
        </p:blipFill>
        <p:spPr>
          <a:xfrm>
            <a:off x="757311" y="664570"/>
            <a:ext cx="10677377" cy="5511147"/>
          </a:xfrm>
          <a:prstGeom prst="rect">
            <a:avLst/>
          </a:prstGeom>
        </p:spPr>
      </p:pic>
    </p:spTree>
    <p:extLst>
      <p:ext uri="{BB962C8B-B14F-4D97-AF65-F5344CB8AC3E}">
        <p14:creationId xmlns:p14="http://schemas.microsoft.com/office/powerpoint/2010/main" val="2173313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noGrp="1"/>
          </p:cNvSpPr>
          <p:nvPr>
            <p:ph type="title"/>
          </p:nvPr>
        </p:nvSpPr>
        <p:spPr>
          <a:xfrm>
            <a:off x="679269" y="654837"/>
            <a:ext cx="1078992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4800" b="1" spc="600" dirty="0" smtClean="0">
                <a:effectLst>
                  <a:outerShdw blurRad="38100" dist="38100" dir="2700000" algn="tl">
                    <a:srgbClr val="000000">
                      <a:alpha val="43137"/>
                    </a:srgbClr>
                  </a:outerShdw>
                </a:effectLst>
                <a:latin typeface="Arial Rounded MT Bold" panose="020F0704030504030204" pitchFamily="34" charset="0"/>
              </a:rPr>
              <a:t>Mapa de calor para titulares</a:t>
            </a:r>
            <a:endParaRPr lang="es-ES" sz="4800" b="1" spc="600" dirty="0">
              <a:effectLst>
                <a:outerShdw blurRad="38100" dist="38100" dir="2700000" algn="tl">
                  <a:srgbClr val="000000">
                    <a:alpha val="43137"/>
                  </a:srgbClr>
                </a:outerShdw>
              </a:effectLst>
              <a:latin typeface="Arial Rounded MT Bold" panose="020F0704030504030204" pitchFamily="34" charset="0"/>
            </a:endParaRPr>
          </a:p>
        </p:txBody>
      </p:sp>
      <p:sp>
        <p:nvSpPr>
          <p:cNvPr id="2" name="CuadroTexto 1"/>
          <p:cNvSpPr txBox="1"/>
          <p:nvPr/>
        </p:nvSpPr>
        <p:spPr>
          <a:xfrm>
            <a:off x="724989" y="1616462"/>
            <a:ext cx="10698480" cy="4693593"/>
          </a:xfrm>
          <a:prstGeom prst="rect">
            <a:avLst/>
          </a:prstGeom>
          <a:noFill/>
        </p:spPr>
        <p:txBody>
          <a:bodyPr wrap="square" rtlCol="0">
            <a:spAutoFit/>
          </a:bodyPr>
          <a:lstStyle/>
          <a:p>
            <a:pPr algn="just"/>
            <a:r>
              <a:rPr lang="es-ES" sz="2300" b="1" dirty="0" smtClean="0"/>
              <a:t>- Según el </a:t>
            </a:r>
            <a:r>
              <a:rPr lang="es-ES" sz="2300" b="1" dirty="0" err="1" smtClean="0"/>
              <a:t>Eyetrack</a:t>
            </a:r>
            <a:r>
              <a:rPr lang="es-ES" sz="2300" b="1" dirty="0" smtClean="0"/>
              <a:t> III, el ojo de los usuarios se fija inicialmente en la parte izquierda del contenido, donde usualmente se encuentra el titular, lo que obliga que sus primeras palabras sean llamativas y cautiven al </a:t>
            </a:r>
            <a:r>
              <a:rPr lang="es-ES" sz="2300" b="1" dirty="0" err="1" smtClean="0"/>
              <a:t>lectoespectador</a:t>
            </a:r>
            <a:r>
              <a:rPr lang="es-ES" sz="2300" b="1" dirty="0" smtClean="0"/>
              <a:t> a seguir leyendo y no seguir de largo.</a:t>
            </a:r>
          </a:p>
          <a:p>
            <a:endParaRPr lang="es-ES" sz="2300" b="1" dirty="0"/>
          </a:p>
          <a:p>
            <a:pPr algn="just"/>
            <a:r>
              <a:rPr lang="es-ES" sz="2300" b="1" dirty="0" smtClean="0"/>
              <a:t>- Steve </a:t>
            </a:r>
            <a:r>
              <a:rPr lang="es-ES" sz="2300" b="1" dirty="0" err="1" smtClean="0"/>
              <a:t>Outing</a:t>
            </a:r>
            <a:r>
              <a:rPr lang="es-ES" sz="2300" b="1" dirty="0" smtClean="0"/>
              <a:t> y Laura </a:t>
            </a:r>
            <a:r>
              <a:rPr lang="es-ES" sz="2300" b="1" dirty="0" err="1" smtClean="0"/>
              <a:t>Ruel</a:t>
            </a:r>
            <a:r>
              <a:rPr lang="es-ES" sz="2300" b="1" dirty="0" smtClean="0"/>
              <a:t>, investigadores de este estudio, enuncian: “En promedio, un titular tiene menos de un segundo de  la atención de los visitantes. Para los titulares, especialmente los más largos, parecería que las dos primeras palabras necesitan ser verdaderas cautivadoras de la atención si usted desea captar los ojos”.  </a:t>
            </a:r>
          </a:p>
          <a:p>
            <a:endParaRPr lang="es-ES" sz="2300" b="1" dirty="0" smtClean="0"/>
          </a:p>
          <a:p>
            <a:pPr algn="just"/>
            <a:r>
              <a:rPr lang="es-ES" sz="2300" b="1" dirty="0" smtClean="0"/>
              <a:t>-Agregan que: “cuando la gente mira los párrafos que siguen a los titulares en las páginas de inicio noticiosas, con frecuencia mira solo un tercio izquierdo de ellos” </a:t>
            </a:r>
            <a:endParaRPr lang="es-ES" sz="2300" b="1" dirty="0"/>
          </a:p>
        </p:txBody>
      </p:sp>
    </p:spTree>
    <p:extLst>
      <p:ext uri="{BB962C8B-B14F-4D97-AF65-F5344CB8AC3E}">
        <p14:creationId xmlns:p14="http://schemas.microsoft.com/office/powerpoint/2010/main" val="27997830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1937</TotalTime>
  <Words>431</Words>
  <Application>Microsoft Office PowerPoint</Application>
  <PresentationFormat>Panorámica</PresentationFormat>
  <Paragraphs>40</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Arial Rounded MT Bold</vt:lpstr>
      <vt:lpstr>Garamond</vt:lpstr>
      <vt:lpstr>Orgánico</vt:lpstr>
      <vt:lpstr>Presentación de PowerPoint</vt:lpstr>
      <vt:lpstr>Presentación de PowerPoint</vt:lpstr>
      <vt:lpstr>Mapa de calor para texto.</vt:lpstr>
      <vt:lpstr>Presentación de PowerPoint</vt:lpstr>
      <vt:lpstr>Presentación de PowerPoint</vt:lpstr>
      <vt:lpstr>Presentación de PowerPoint</vt:lpstr>
      <vt:lpstr>Presentación de PowerPoint</vt:lpstr>
      <vt:lpstr>Mapa de calor y patrón en F</vt:lpstr>
      <vt:lpstr>Mapa de calor para titulares</vt:lpstr>
      <vt:lpstr>Presentación de PowerPoint</vt:lpstr>
      <vt:lpstr>MÉTODOS PARA ENCONTRAR INFORMACIÓN</vt:lpstr>
      <vt:lpstr>CATEGORÍAS GENERALES</vt:lpstr>
      <vt:lpstr>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60</cp:revision>
  <dcterms:created xsi:type="dcterms:W3CDTF">2019-05-16T21:04:36Z</dcterms:created>
  <dcterms:modified xsi:type="dcterms:W3CDTF">2019-07-03T16:44:33Z</dcterms:modified>
</cp:coreProperties>
</file>